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63" r:id="rId5"/>
    <p:sldId id="288" r:id="rId6"/>
    <p:sldId id="283" r:id="rId7"/>
    <p:sldId id="289" r:id="rId8"/>
    <p:sldId id="293" r:id="rId9"/>
    <p:sldId id="294" r:id="rId10"/>
    <p:sldId id="284" r:id="rId11"/>
    <p:sldId id="290" r:id="rId12"/>
    <p:sldId id="295" r:id="rId13"/>
    <p:sldId id="296" r:id="rId14"/>
    <p:sldId id="297" r:id="rId15"/>
    <p:sldId id="298" r:id="rId16"/>
    <p:sldId id="299" r:id="rId17"/>
    <p:sldId id="287" r:id="rId18"/>
    <p:sldId id="291" r:id="rId19"/>
    <p:sldId id="301" r:id="rId20"/>
    <p:sldId id="302" r:id="rId21"/>
    <p:sldId id="303" r:id="rId22"/>
    <p:sldId id="318" r:id="rId23"/>
    <p:sldId id="305" r:id="rId24"/>
    <p:sldId id="309" r:id="rId25"/>
    <p:sldId id="285" r:id="rId26"/>
    <p:sldId id="292" r:id="rId27"/>
    <p:sldId id="319" r:id="rId28"/>
    <p:sldId id="320" r:id="rId29"/>
    <p:sldId id="322" r:id="rId30"/>
    <p:sldId id="321" r:id="rId31"/>
    <p:sldId id="323" r:id="rId32"/>
    <p:sldId id="286" r:id="rId33"/>
    <p:sldId id="259" r:id="rId34"/>
    <p:sldId id="311" r:id="rId35"/>
    <p:sldId id="312" r:id="rId36"/>
    <p:sldId id="313" r:id="rId37"/>
    <p:sldId id="324" r:id="rId38"/>
    <p:sldId id="314" r:id="rId39"/>
    <p:sldId id="310" r:id="rId40"/>
    <p:sldId id="315" r:id="rId41"/>
    <p:sldId id="316" r:id="rId42"/>
    <p:sldId id="317" r:id="rId43"/>
    <p:sldId id="277" r:id="rId44"/>
    <p:sldId id="278" r:id="rId45"/>
    <p:sldId id="28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tutor.com/visualize.html#code=def%20add%28to,%20what%29%3A%0A%20%20%20%20to%20%2B%3D%20what%0A%20%20%20%20return%20to%0A%0Adef%20test%28to,%20what%29%3A%0A%20%20%20%20print%28to,%20what,%20%0A%20%20%20%20%20%20%20%20%20%20add%28to,%20what%29%29%0A%20%20%20%20%0Atest%281,%202%29%0Atest%28%5B1,%202%5D,%20%5B3,%204%5D%29%0Atest%28%22hello%22,%20%22world%22%29%0Atest%28%281,%202%29,%20%283,%204%29%29&amp;cumulative=false&amp;curInstr=0&amp;heapPrimitives=nevernest&amp;mode=display&amp;origin=opt-frontend.js&amp;py=3&amp;rawInputLstJSON=%5B%5D&amp;textReferences=false" TargetMode="Externa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600200"/>
          </a:xfrm>
        </p:spPr>
        <p:txBody>
          <a:bodyPr anchor="b">
            <a:normAutofit/>
          </a:bodyPr>
          <a:lstStyle/>
          <a:p>
            <a:r>
              <a:rPr lang="en-US" sz="4800" dirty="0"/>
              <a:t>Modules and Mutation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Making a Module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9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27341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Module is a collection of code in a file.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We’ve already seen a few modules:</a:t>
            </a:r>
          </a:p>
          <a:p>
            <a:pPr>
              <a:buFontTx/>
              <a:buChar char="-"/>
            </a:pPr>
            <a:r>
              <a:rPr lang="en-US" sz="3200" dirty="0"/>
              <a:t>Math</a:t>
            </a:r>
          </a:p>
          <a:p>
            <a:pPr>
              <a:buFontTx/>
              <a:buChar char="-"/>
            </a:pPr>
            <a:r>
              <a:rPr lang="en-US" sz="3200" dirty="0"/>
              <a:t>Datetime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Let’s see how to create our own!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57E9A51C-6A4D-67B1-981E-EEF187E5B609}"/>
              </a:ext>
            </a:extLst>
          </p:cNvPr>
          <p:cNvSpPr/>
          <p:nvPr/>
        </p:nvSpPr>
        <p:spPr>
          <a:xfrm>
            <a:off x="7895303" y="1248468"/>
            <a:ext cx="4021394" cy="2448462"/>
          </a:xfrm>
          <a:prstGeom prst="wedgeRoundRectCallout">
            <a:avLst>
              <a:gd name="adj1" fmla="val -75845"/>
              <a:gd name="adj2" fmla="val 30323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You can see the files that correspond to these modules by Ctrl-Clicking on them in VS Code!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(Or right click then “Go to Definition”)</a:t>
            </a:r>
          </a:p>
        </p:txBody>
      </p:sp>
    </p:spTree>
    <p:extLst>
      <p:ext uri="{BB962C8B-B14F-4D97-AF65-F5344CB8AC3E}">
        <p14:creationId xmlns:p14="http://schemas.microsoft.com/office/powerpoint/2010/main" val="2746149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2014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Module is a collection of code in a file.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We’ve added a bunch of code for printing dates into a file!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See date_printing.py on 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4805B6-EBB2-077C-BEEE-6AC6A8ACF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349" y="247560"/>
            <a:ext cx="5770388" cy="60034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15394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48394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Module is a collection of code in a file.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Now, create a new file in the same folder as date_printing.py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 this file we’ll use the </a:t>
            </a:r>
            <a:r>
              <a:rPr lang="en-US" sz="3200" dirty="0" err="1"/>
              <a:t>date_printing</a:t>
            </a:r>
            <a:r>
              <a:rPr lang="en-US" sz="3200" dirty="0"/>
              <a:t> module!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B143EB-EA64-36F2-BC3F-2ED8D2F9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415" y="605836"/>
            <a:ext cx="3565779" cy="24702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BA1311-4147-1DFA-D87F-7EF7DFC67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876" y="2632640"/>
            <a:ext cx="3346350" cy="24713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4CD343-442C-4FF0-2CE1-32B26C8FD2C7}"/>
              </a:ext>
            </a:extLst>
          </p:cNvPr>
          <p:cNvSpPr/>
          <p:nvPr/>
        </p:nvSpPr>
        <p:spPr>
          <a:xfrm>
            <a:off x="8416412" y="1690688"/>
            <a:ext cx="353961" cy="3249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92F7D8-3A89-C8F8-BA42-F1C559361992}"/>
              </a:ext>
            </a:extLst>
          </p:cNvPr>
          <p:cNvSpPr/>
          <p:nvPr/>
        </p:nvSpPr>
        <p:spPr>
          <a:xfrm>
            <a:off x="9080090" y="4153669"/>
            <a:ext cx="2394155" cy="3249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7998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48394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A Module is a collection of code in a file.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use the module, we must import it.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import it, type import then the name of the file (without the .</a:t>
            </a:r>
            <a:r>
              <a:rPr lang="en-US" sz="3200" dirty="0" err="1"/>
              <a:t>py</a:t>
            </a:r>
            <a:r>
              <a:rPr lang="en-US" sz="3200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DE21C-4264-1760-A44F-F604AF5ADC0A}"/>
              </a:ext>
            </a:extLst>
          </p:cNvPr>
          <p:cNvSpPr txBox="1"/>
          <p:nvPr/>
        </p:nvSpPr>
        <p:spPr>
          <a:xfrm>
            <a:off x="6862917" y="3028510"/>
            <a:ext cx="4778478" cy="58477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718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Now, let’s try to access things in the module</a:t>
            </a:r>
          </a:p>
          <a:p>
            <a:pPr>
              <a:buFontTx/>
              <a:buChar char="-"/>
            </a:pPr>
            <a:r>
              <a:rPr lang="en-US" sz="3200" dirty="0" err="1"/>
              <a:t>module.my_function</a:t>
            </a:r>
            <a:r>
              <a:rPr lang="en-US" sz="3200" dirty="0"/>
              <a:t>()</a:t>
            </a:r>
          </a:p>
          <a:p>
            <a:pPr>
              <a:buFontTx/>
              <a:buChar char="-"/>
            </a:pPr>
            <a:r>
              <a:rPr lang="en-US" sz="3200" dirty="0" err="1"/>
              <a:t>module.my_variable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8AEF0D-CCDE-CAC5-7F39-0FFF96BAB1A4}"/>
              </a:ext>
            </a:extLst>
          </p:cNvPr>
          <p:cNvSpPr txBox="1"/>
          <p:nvPr/>
        </p:nvSpPr>
        <p:spPr>
          <a:xfrm>
            <a:off x="4847304" y="3031798"/>
            <a:ext cx="7148051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get_date_nice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formats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4B6F-202E-58EF-9E8A-E973D366174F}"/>
              </a:ext>
            </a:extLst>
          </p:cNvPr>
          <p:cNvSpPr txBox="1"/>
          <p:nvPr/>
        </p:nvSpPr>
        <p:spPr>
          <a:xfrm>
            <a:off x="1246238" y="4832907"/>
            <a:ext cx="344374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April 5, 2023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['nice', 'slashes']</a:t>
            </a:r>
          </a:p>
        </p:txBody>
      </p:sp>
    </p:spTree>
    <p:extLst>
      <p:ext uri="{BB962C8B-B14F-4D97-AF65-F5344CB8AC3E}">
        <p14:creationId xmlns:p14="http://schemas.microsoft.com/office/powerpoint/2010/main" val="1926093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Goal: Practice adding to and using a module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Add a new function to the </a:t>
            </a:r>
            <a:r>
              <a:rPr lang="en-US" sz="3200" dirty="0" err="1"/>
              <a:t>date_printing</a:t>
            </a:r>
            <a:r>
              <a:rPr lang="en-US" sz="3200" dirty="0"/>
              <a:t> module</a:t>
            </a:r>
          </a:p>
          <a:p>
            <a:pPr marL="514350" indent="-514350">
              <a:buAutoNum type="arabicPeriod"/>
            </a:pPr>
            <a:r>
              <a:rPr lang="en-US" sz="3200" dirty="0"/>
              <a:t>Use your new function in another file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Bonus: Create a new way to print the date, and update </a:t>
            </a:r>
            <a:r>
              <a:rPr lang="en-US" sz="3200" dirty="0" err="1"/>
              <a:t>print_date</a:t>
            </a:r>
            <a:r>
              <a:rPr lang="en-US" sz="3200" dirty="0"/>
              <a:t> and formats to use it!</a:t>
            </a:r>
          </a:p>
        </p:txBody>
      </p:sp>
    </p:spTree>
    <p:extLst>
      <p:ext uri="{BB962C8B-B14F-4D97-AF65-F5344CB8AC3E}">
        <p14:creationId xmlns:p14="http://schemas.microsoft.com/office/powerpoint/2010/main" val="3460142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File System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21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Now we are using multiple files for python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are files?</a:t>
            </a:r>
          </a:p>
          <a:p>
            <a:pPr marL="0" indent="0">
              <a:buNone/>
            </a:pPr>
            <a:r>
              <a:rPr lang="en-US" sz="3200" dirty="0"/>
              <a:t>How are they stored?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E1C87-EE1F-FE55-198F-84419B5DD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207" y="255638"/>
            <a:ext cx="2590800" cy="2590800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7CEDA8E0-1BBA-2282-EC13-7A2296074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833" y="1594632"/>
            <a:ext cx="2445824" cy="1834368"/>
          </a:xfrm>
          <a:prstGeom prst="rect">
            <a:avLst/>
          </a:prstGeom>
        </p:spPr>
      </p:pic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C2BCD38D-E502-53A5-5123-3DB9F79ADC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53" y="2920195"/>
            <a:ext cx="2590799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95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81823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are files: A collection of data stored on your computer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Almost everything stored on your computer is stored in a file:</a:t>
            </a:r>
          </a:p>
          <a:p>
            <a:pPr>
              <a:buFontTx/>
              <a:buChar char="-"/>
            </a:pPr>
            <a:r>
              <a:rPr lang="en-US" sz="3200" dirty="0"/>
              <a:t>Images, Games, Chrome, Emails</a:t>
            </a:r>
          </a:p>
          <a:p>
            <a:pPr>
              <a:buFontTx/>
              <a:buChar char="-"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Python code is stored in files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97E356E-C0DE-FFE1-8F2D-0E9356EF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325" y="365125"/>
            <a:ext cx="4990399" cy="32138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A5EE59B-3211-AF1D-E150-308B885C08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34"/>
          <a:stretch/>
        </p:blipFill>
        <p:spPr>
          <a:xfrm>
            <a:off x="6768325" y="3883742"/>
            <a:ext cx="4974633" cy="24543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16085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HW5 due April 12th (next Wednesday)</a:t>
            </a:r>
          </a:p>
          <a:p>
            <a:r>
              <a:rPr lang="en-US" dirty="0"/>
              <a:t>Participation 7 due Thursday</a:t>
            </a:r>
          </a:p>
          <a:p>
            <a:r>
              <a:rPr lang="en-US" dirty="0"/>
              <a:t>Quiz 8 due Thursday</a:t>
            </a:r>
          </a:p>
          <a:p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81823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Files have specific names:</a:t>
            </a:r>
          </a:p>
          <a:p>
            <a:pPr>
              <a:buFontTx/>
              <a:buChar char="-"/>
            </a:pPr>
            <a:r>
              <a:rPr lang="en-US" sz="3200" dirty="0"/>
              <a:t>They start with a bunch of text</a:t>
            </a:r>
          </a:p>
          <a:p>
            <a:pPr>
              <a:buFontTx/>
              <a:buChar char="-"/>
            </a:pPr>
            <a:r>
              <a:rPr lang="en-US" sz="3200" dirty="0"/>
              <a:t>They end with a dot, then a few letters</a:t>
            </a:r>
          </a:p>
          <a:p>
            <a:pPr marL="0" indent="0">
              <a:buNone/>
            </a:pPr>
            <a:r>
              <a:rPr lang="en-US" sz="3200" dirty="0"/>
              <a:t>Examples:</a:t>
            </a:r>
          </a:p>
          <a:p>
            <a:pPr marL="0" indent="0">
              <a:buNone/>
            </a:pPr>
            <a:r>
              <a:rPr lang="en-US" sz="3200" dirty="0"/>
              <a:t>Test.py, Chrome.exe, Word.doc, Data.csv, Words.txt, Paper.pdf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EC55C6-1B6E-B569-8D2F-1381E077D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332" y="500532"/>
            <a:ext cx="4435893" cy="32850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4D5CE6-FA4B-91EA-249A-E8DCAAF27139}"/>
              </a:ext>
            </a:extLst>
          </p:cNvPr>
          <p:cNvSpPr txBox="1"/>
          <p:nvPr/>
        </p:nvSpPr>
        <p:spPr>
          <a:xfrm>
            <a:off x="7403690" y="4404852"/>
            <a:ext cx="367780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VS Code will tell you if a file’s name is</a:t>
            </a:r>
            <a:br>
              <a:rPr lang="en-US" dirty="0"/>
            </a:br>
            <a:r>
              <a:rPr lang="en-US" dirty="0"/>
              <a:t>invalid. But you can find the exact</a:t>
            </a:r>
            <a:br>
              <a:rPr lang="en-US" dirty="0"/>
            </a:br>
            <a:r>
              <a:rPr lang="en-US" dirty="0"/>
              <a:t>rules online (try googling it!)</a:t>
            </a:r>
          </a:p>
        </p:txBody>
      </p:sp>
    </p:spTree>
    <p:extLst>
      <p:ext uri="{BB962C8B-B14F-4D97-AF65-F5344CB8AC3E}">
        <p14:creationId xmlns:p14="http://schemas.microsoft.com/office/powerpoint/2010/main" val="701481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67769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Files are stored in Folders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Examples: </a:t>
            </a:r>
            <a:br>
              <a:rPr lang="en-US" sz="3200" dirty="0"/>
            </a:br>
            <a:r>
              <a:rPr lang="en-US" sz="3200" dirty="0"/>
              <a:t>Desktop, Downloads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Together, they make a file system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BA036E4-8405-FB0E-4580-5FDCE6121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949" y="673100"/>
            <a:ext cx="5838825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34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 does this matter?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import a module, python needs to know exactly where it is. If the module is in a different folder, python gets confused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288A3-5D48-361E-F168-87582F7A3D76}"/>
              </a:ext>
            </a:extLst>
          </p:cNvPr>
          <p:cNvSpPr txBox="1"/>
          <p:nvPr/>
        </p:nvSpPr>
        <p:spPr>
          <a:xfrm>
            <a:off x="8691715" y="373162"/>
            <a:ext cx="273336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If you want to know more, lookup python relative imports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8ABF91-B240-8A88-EE2C-E5F6C4B2D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889"/>
          <a:stretch/>
        </p:blipFill>
        <p:spPr>
          <a:xfrm>
            <a:off x="838198" y="4155363"/>
            <a:ext cx="2691583" cy="2021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DD2EE4-DC09-E5AE-30A7-9509CE00B070}"/>
              </a:ext>
            </a:extLst>
          </p:cNvPr>
          <p:cNvSpPr txBox="1"/>
          <p:nvPr/>
        </p:nvSpPr>
        <p:spPr>
          <a:xfrm>
            <a:off x="3705550" y="4155363"/>
            <a:ext cx="3018502" cy="46166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my_module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2D4BA-0263-36E9-B644-5BD599141915}"/>
              </a:ext>
            </a:extLst>
          </p:cNvPr>
          <p:cNvSpPr txBox="1"/>
          <p:nvPr/>
        </p:nvSpPr>
        <p:spPr>
          <a:xfrm>
            <a:off x="3705550" y="4742240"/>
            <a:ext cx="7648248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File (FILE_PATH) line 6, in &lt;module&gt;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import </a:t>
            </a:r>
            <a:r>
              <a:rPr lang="en-US" sz="2200" dirty="0" err="1">
                <a:latin typeface="Consolas" panose="020B0609020204030204" pitchFamily="49" charset="0"/>
              </a:rPr>
              <a:t>my_module</a:t>
            </a:r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 err="1">
                <a:latin typeface="Consolas" panose="020B0609020204030204" pitchFamily="49" charset="0"/>
              </a:rPr>
              <a:t>ModuleNotFoundError</a:t>
            </a:r>
            <a:r>
              <a:rPr lang="en-US" sz="2200" dirty="0">
                <a:latin typeface="Consolas" panose="020B0609020204030204" pitchFamily="49" charset="0"/>
              </a:rPr>
              <a:t>: No module named '</a:t>
            </a:r>
            <a:r>
              <a:rPr lang="en-US" sz="2200" dirty="0" err="1">
                <a:latin typeface="Consolas" panose="020B0609020204030204" pitchFamily="49" charset="0"/>
              </a:rPr>
              <a:t>my_module</a:t>
            </a:r>
            <a:r>
              <a:rPr lang="en-US" sz="2200" dirty="0"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934351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8688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you want to import a module, in a folder: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Import </a:t>
            </a:r>
            <a:r>
              <a:rPr lang="en-US" sz="3200" dirty="0" err="1"/>
              <a:t>folder.my_module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Import </a:t>
            </a:r>
            <a:r>
              <a:rPr lang="en-US" sz="3200" dirty="0" err="1"/>
              <a:t>outer_folder.inner_folder.my_module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288A3-5D48-361E-F168-87582F7A3D76}"/>
              </a:ext>
            </a:extLst>
          </p:cNvPr>
          <p:cNvSpPr txBox="1"/>
          <p:nvPr/>
        </p:nvSpPr>
        <p:spPr>
          <a:xfrm>
            <a:off x="8691715" y="373162"/>
            <a:ext cx="273336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If you want to know more, lookup python relative imports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6B63F-2294-695B-DEE9-6810B36545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889"/>
          <a:stretch/>
        </p:blipFill>
        <p:spPr>
          <a:xfrm>
            <a:off x="838198" y="4155363"/>
            <a:ext cx="2691583" cy="2021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4568C-EE9A-594B-C473-C2453DED4E7D}"/>
              </a:ext>
            </a:extLst>
          </p:cNvPr>
          <p:cNvSpPr txBox="1"/>
          <p:nvPr/>
        </p:nvSpPr>
        <p:spPr>
          <a:xfrm>
            <a:off x="4049679" y="4381333"/>
            <a:ext cx="6205366" cy="1569660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folder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my_module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folder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my_module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my_function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folder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my_module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my_variable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4513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93622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Goal: Import a module from a file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Move the </a:t>
            </a:r>
            <a:r>
              <a:rPr lang="en-US" sz="3200" dirty="0" err="1"/>
              <a:t>date_printing</a:t>
            </a:r>
            <a:r>
              <a:rPr lang="en-US" sz="3200" dirty="0"/>
              <a:t> module into a folder (Ex: dates)</a:t>
            </a:r>
          </a:p>
          <a:p>
            <a:pPr marL="514350" indent="-514350">
              <a:buAutoNum type="arabicPeriod"/>
            </a:pPr>
            <a:r>
              <a:rPr lang="en-US" sz="3200" dirty="0"/>
              <a:t>Import the module from a file outside the folder (Ex: main.py)</a:t>
            </a:r>
          </a:p>
          <a:p>
            <a:pPr marL="514350" indent="-514350">
              <a:buAutoNum type="arabicPeriod"/>
            </a:pPr>
            <a:r>
              <a:rPr lang="en-US" sz="3200" dirty="0"/>
              <a:t>Use the module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120369-4677-97C2-B4BF-5A35675B6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5"/>
          <a:stretch/>
        </p:blipFill>
        <p:spPr>
          <a:xfrm>
            <a:off x="6774426" y="1061384"/>
            <a:ext cx="3589698" cy="15284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00BFC1-44DE-17FB-0510-4E83BDF9D2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586"/>
          <a:stretch/>
        </p:blipFill>
        <p:spPr>
          <a:xfrm>
            <a:off x="8578445" y="2265616"/>
            <a:ext cx="3198142" cy="16811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6013EB-67CB-74CC-F2B4-34B73D4854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77" r="7143"/>
          <a:stretch/>
        </p:blipFill>
        <p:spPr>
          <a:xfrm>
            <a:off x="6774426" y="3747487"/>
            <a:ext cx="3165987" cy="1782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06FB9E-31E6-5010-7AE5-232F4E24793E}"/>
              </a:ext>
            </a:extLst>
          </p:cNvPr>
          <p:cNvSpPr/>
          <p:nvPr/>
        </p:nvSpPr>
        <p:spPr>
          <a:xfrm>
            <a:off x="8908025" y="1027906"/>
            <a:ext cx="491614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BA3345-35D8-7C42-E7D1-D9B7574E41AB}"/>
              </a:ext>
            </a:extLst>
          </p:cNvPr>
          <p:cNvSpPr/>
          <p:nvPr/>
        </p:nvSpPr>
        <p:spPr>
          <a:xfrm>
            <a:off x="9153831" y="2609965"/>
            <a:ext cx="2622755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726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Importing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94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/>
              <a:t>Import module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 as name</a:t>
            </a:r>
          </a:p>
          <a:p>
            <a:pPr>
              <a:buFontTx/>
              <a:buChar char="-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5799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Import module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 as name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BFE7D-4F5C-FF84-0649-1F0E0CEA3C89}"/>
              </a:ext>
            </a:extLst>
          </p:cNvPr>
          <p:cNvSpPr txBox="1"/>
          <p:nvPr/>
        </p:nvSpPr>
        <p:spPr>
          <a:xfrm>
            <a:off x="3476950" y="4237971"/>
            <a:ext cx="7876850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"nice"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9B7EC-14E6-64D6-F5FC-6ADF3F62ED25}"/>
              </a:ext>
            </a:extLst>
          </p:cNvPr>
          <p:cNvSpPr/>
          <p:nvPr/>
        </p:nvSpPr>
        <p:spPr>
          <a:xfrm>
            <a:off x="3476950" y="4635411"/>
            <a:ext cx="4546173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76AEE3-3027-DF5D-AB7F-2E32987B5E24}"/>
              </a:ext>
            </a:extLst>
          </p:cNvPr>
          <p:cNvSpPr/>
          <p:nvPr/>
        </p:nvSpPr>
        <p:spPr>
          <a:xfrm>
            <a:off x="3476950" y="5738308"/>
            <a:ext cx="5185269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28DA5-906B-8502-6B9E-12136A7BA876}"/>
              </a:ext>
            </a:extLst>
          </p:cNvPr>
          <p:cNvSpPr txBox="1"/>
          <p:nvPr/>
        </p:nvSpPr>
        <p:spPr>
          <a:xfrm>
            <a:off x="838200" y="4463845"/>
            <a:ext cx="235728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Imports the module, keeping its full name</a:t>
            </a:r>
          </a:p>
        </p:txBody>
      </p:sp>
    </p:spTree>
    <p:extLst>
      <p:ext uri="{BB962C8B-B14F-4D97-AF65-F5344CB8AC3E}">
        <p14:creationId xmlns:p14="http://schemas.microsoft.com/office/powerpoint/2010/main" val="20534217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/>
              <a:t>Import module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From module import stuff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 as name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BFE7D-4F5C-FF84-0649-1F0E0CEA3C89}"/>
              </a:ext>
            </a:extLst>
          </p:cNvPr>
          <p:cNvSpPr txBox="1"/>
          <p:nvPr/>
        </p:nvSpPr>
        <p:spPr>
          <a:xfrm>
            <a:off x="3476950" y="4237971"/>
            <a:ext cx="7876850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"nice"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9B7EC-14E6-64D6-F5FC-6ADF3F62ED25}"/>
              </a:ext>
            </a:extLst>
          </p:cNvPr>
          <p:cNvSpPr/>
          <p:nvPr/>
        </p:nvSpPr>
        <p:spPr>
          <a:xfrm>
            <a:off x="3476950" y="4635411"/>
            <a:ext cx="7279540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76AEE3-3027-DF5D-AB7F-2E32987B5E24}"/>
              </a:ext>
            </a:extLst>
          </p:cNvPr>
          <p:cNvSpPr/>
          <p:nvPr/>
        </p:nvSpPr>
        <p:spPr>
          <a:xfrm>
            <a:off x="3476950" y="5738308"/>
            <a:ext cx="1802973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28DA5-906B-8502-6B9E-12136A7BA876}"/>
              </a:ext>
            </a:extLst>
          </p:cNvPr>
          <p:cNvSpPr txBox="1"/>
          <p:nvPr/>
        </p:nvSpPr>
        <p:spPr>
          <a:xfrm>
            <a:off x="838200" y="4237971"/>
            <a:ext cx="2357284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Imports the specific variables or functions. No need to use full name after</a:t>
            </a:r>
          </a:p>
        </p:txBody>
      </p:sp>
    </p:spTree>
    <p:extLst>
      <p:ext uri="{BB962C8B-B14F-4D97-AF65-F5344CB8AC3E}">
        <p14:creationId xmlns:p14="http://schemas.microsoft.com/office/powerpoint/2010/main" val="3232930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From module import stuff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BFE7D-4F5C-FF84-0649-1F0E0CEA3C89}"/>
              </a:ext>
            </a:extLst>
          </p:cNvPr>
          <p:cNvSpPr txBox="1"/>
          <p:nvPr/>
        </p:nvSpPr>
        <p:spPr>
          <a:xfrm>
            <a:off x="838200" y="4053305"/>
            <a:ext cx="10515600" cy="2308324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formats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"nice"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formats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9B7EC-14E6-64D6-F5FC-6ADF3F62ED25}"/>
              </a:ext>
            </a:extLst>
          </p:cNvPr>
          <p:cNvSpPr/>
          <p:nvPr/>
        </p:nvSpPr>
        <p:spPr>
          <a:xfrm>
            <a:off x="6243484" y="4429209"/>
            <a:ext cx="3372464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76AEE3-3027-DF5D-AB7F-2E32987B5E24}"/>
              </a:ext>
            </a:extLst>
          </p:cNvPr>
          <p:cNvSpPr/>
          <p:nvPr/>
        </p:nvSpPr>
        <p:spPr>
          <a:xfrm>
            <a:off x="838199" y="5589821"/>
            <a:ext cx="1802973" cy="3829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28DA5-906B-8502-6B9E-12136A7BA876}"/>
              </a:ext>
            </a:extLst>
          </p:cNvPr>
          <p:cNvSpPr txBox="1"/>
          <p:nvPr/>
        </p:nvSpPr>
        <p:spPr>
          <a:xfrm>
            <a:off x="8701548" y="1480444"/>
            <a:ext cx="2566219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Import multiple functions/variables by separating them with commas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4CA80F-7088-C7E7-607C-557650C62D2A}"/>
              </a:ext>
            </a:extLst>
          </p:cNvPr>
          <p:cNvSpPr/>
          <p:nvPr/>
        </p:nvSpPr>
        <p:spPr>
          <a:xfrm>
            <a:off x="1900083" y="5972782"/>
            <a:ext cx="1295401" cy="3829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4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1917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Modules</a:t>
            </a:r>
          </a:p>
          <a:p>
            <a:pPr lvl="1"/>
            <a:r>
              <a:rPr lang="en-US" sz="2000" dirty="0"/>
              <a:t>What is it? How do you make one? Why make one?</a:t>
            </a:r>
          </a:p>
          <a:p>
            <a:pPr marL="0" indent="0">
              <a:buNone/>
            </a:pPr>
            <a:r>
              <a:rPr lang="en-US" dirty="0"/>
              <a:t>File System</a:t>
            </a:r>
          </a:p>
          <a:p>
            <a:pPr lvl="1"/>
            <a:r>
              <a:rPr lang="en-US" sz="2000" dirty="0"/>
              <a:t>What is it? Why is it important?</a:t>
            </a:r>
          </a:p>
          <a:p>
            <a:pPr marL="0" indent="0">
              <a:buNone/>
            </a:pPr>
            <a:r>
              <a:rPr lang="en-US" dirty="0"/>
              <a:t>Importing</a:t>
            </a:r>
          </a:p>
          <a:p>
            <a:pPr lvl="1"/>
            <a:r>
              <a:rPr lang="en-US" sz="2000" dirty="0"/>
              <a:t>What ways can you write import statements?</a:t>
            </a:r>
          </a:p>
          <a:p>
            <a:pPr marL="0" indent="0">
              <a:buNone/>
            </a:pPr>
            <a:r>
              <a:rPr lang="en-US" dirty="0"/>
              <a:t>Mutability</a:t>
            </a:r>
          </a:p>
          <a:p>
            <a:pPr lvl="1"/>
            <a:r>
              <a:rPr lang="en-US" sz="2000" dirty="0"/>
              <a:t>What does it mean?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/>
              <a:t>Import module</a:t>
            </a:r>
          </a:p>
          <a:p>
            <a:pPr>
              <a:buFontTx/>
              <a:buChar char="-"/>
            </a:pPr>
            <a:r>
              <a:rPr lang="en-US" sz="3200" dirty="0"/>
              <a:t>From module import stuff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From module import stuff as name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BFE7D-4F5C-FF84-0649-1F0E0CEA3C89}"/>
              </a:ext>
            </a:extLst>
          </p:cNvPr>
          <p:cNvSpPr txBox="1"/>
          <p:nvPr/>
        </p:nvSpPr>
        <p:spPr>
          <a:xfrm>
            <a:off x="3476950" y="4237971"/>
            <a:ext cx="8351256" cy="1938992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pd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"nice"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9B7EC-14E6-64D6-F5FC-6ADF3F62ED25}"/>
              </a:ext>
            </a:extLst>
          </p:cNvPr>
          <p:cNvSpPr/>
          <p:nvPr/>
        </p:nvSpPr>
        <p:spPr>
          <a:xfrm>
            <a:off x="3476950" y="4635411"/>
            <a:ext cx="8262766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76AEE3-3027-DF5D-AB7F-2E32987B5E24}"/>
              </a:ext>
            </a:extLst>
          </p:cNvPr>
          <p:cNvSpPr/>
          <p:nvPr/>
        </p:nvSpPr>
        <p:spPr>
          <a:xfrm>
            <a:off x="3476951" y="5738308"/>
            <a:ext cx="475618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28DA5-906B-8502-6B9E-12136A7BA876}"/>
              </a:ext>
            </a:extLst>
          </p:cNvPr>
          <p:cNvSpPr txBox="1"/>
          <p:nvPr/>
        </p:nvSpPr>
        <p:spPr>
          <a:xfrm>
            <a:off x="838200" y="4237971"/>
            <a:ext cx="2357284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Imports the specific variables or functions with new names.</a:t>
            </a:r>
          </a:p>
        </p:txBody>
      </p:sp>
    </p:spTree>
    <p:extLst>
      <p:ext uri="{BB962C8B-B14F-4D97-AF65-F5344CB8AC3E}">
        <p14:creationId xmlns:p14="http://schemas.microsoft.com/office/powerpoint/2010/main" val="4090832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There are a lot of ways to import a module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rgbClr val="FF0000"/>
                </a:solidFill>
              </a:rPr>
              <a:t>From module import stuff as name</a:t>
            </a:r>
          </a:p>
          <a:p>
            <a:pPr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BFE7D-4F5C-FF84-0649-1F0E0CEA3C89}"/>
              </a:ext>
            </a:extLst>
          </p:cNvPr>
          <p:cNvSpPr txBox="1"/>
          <p:nvPr/>
        </p:nvSpPr>
        <p:spPr>
          <a:xfrm>
            <a:off x="1032387" y="4053305"/>
            <a:ext cx="10795819" cy="2308324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date_printing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print_date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formats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"nice"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9B7EC-14E6-64D6-F5FC-6ADF3F62ED25}"/>
              </a:ext>
            </a:extLst>
          </p:cNvPr>
          <p:cNvSpPr/>
          <p:nvPr/>
        </p:nvSpPr>
        <p:spPr>
          <a:xfrm>
            <a:off x="6400799" y="4429209"/>
            <a:ext cx="5338917" cy="4665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76AEE3-3027-DF5D-AB7F-2E32987B5E24}"/>
              </a:ext>
            </a:extLst>
          </p:cNvPr>
          <p:cNvSpPr/>
          <p:nvPr/>
        </p:nvSpPr>
        <p:spPr>
          <a:xfrm>
            <a:off x="1048383" y="5574890"/>
            <a:ext cx="475618" cy="3940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28DA5-906B-8502-6B9E-12136A7BA876}"/>
              </a:ext>
            </a:extLst>
          </p:cNvPr>
          <p:cNvSpPr txBox="1"/>
          <p:nvPr/>
        </p:nvSpPr>
        <p:spPr>
          <a:xfrm>
            <a:off x="8910483" y="2012614"/>
            <a:ext cx="254409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Can be done for multiple functions or variables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1BADC-9424-57C9-1E5C-7CBD607A69F5}"/>
              </a:ext>
            </a:extLst>
          </p:cNvPr>
          <p:cNvSpPr/>
          <p:nvPr/>
        </p:nvSpPr>
        <p:spPr>
          <a:xfrm>
            <a:off x="1968947" y="5918609"/>
            <a:ext cx="475618" cy="3940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389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Mutability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2287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potential issue with many functions: Mutability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Mutability: </a:t>
            </a:r>
          </a:p>
          <a:p>
            <a:pPr marL="514350" indent="-514350">
              <a:buAutoNum type="arabicPeriod"/>
            </a:pPr>
            <a:r>
              <a:rPr lang="en-US" sz="3200" dirty="0"/>
              <a:t>If you pass a function a parameter</a:t>
            </a:r>
          </a:p>
          <a:p>
            <a:pPr marL="514350" indent="-514350">
              <a:buAutoNum type="arabicPeriod"/>
            </a:pPr>
            <a:r>
              <a:rPr lang="en-US" sz="3200" dirty="0"/>
              <a:t>Then, you modify that parameter in the function</a:t>
            </a:r>
          </a:p>
          <a:p>
            <a:pPr marL="514350" indent="-514350">
              <a:buAutoNum type="arabicPeriod"/>
            </a:pPr>
            <a:r>
              <a:rPr lang="en-US" sz="3200" dirty="0"/>
              <a:t>Does it get modified outside?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A3F465-3766-DC3B-48C6-0C4DCE4B965A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061229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Answer: It depends on the data type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changing in a function does change outside: Mutable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not: Immutable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4CA8AE-53DD-FCF9-1EE6-72399E70AAF8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3004447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Answer: It depends on the data type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Mutable Data Types:</a:t>
            </a:r>
          </a:p>
          <a:p>
            <a:pPr>
              <a:buFontTx/>
              <a:buChar char="-"/>
            </a:pPr>
            <a:r>
              <a:rPr lang="en-US" sz="3200" dirty="0"/>
              <a:t>List, </a:t>
            </a:r>
            <a:r>
              <a:rPr lang="en-US" sz="3200" dirty="0" err="1"/>
              <a:t>Dict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Immutable Data Types:</a:t>
            </a:r>
          </a:p>
          <a:p>
            <a:pPr marL="0" indent="0">
              <a:buNone/>
            </a:pPr>
            <a:r>
              <a:rPr lang="en-US" sz="3200" dirty="0"/>
              <a:t>- Tuple, Set, Int, Float, Str, Bool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15B288-6B18-38D5-4AB4-1B04C9AD8BFA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1756838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Python Tutor Example: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1400" dirty="0">
                <a:hlinkClick r:id="rId2"/>
              </a:rPr>
              <a:t>https://pythontutor.com/visualize.html#code=def%20add%28to,%20what%29%3A%0A%20%20%20%20to%20%2B%3D%20what%0A%20%20%20%20return%20to%0A%0Adef%20test%28to,%20what%29%3A%0A%20%20%20%20print%28to,%20what,%20%0A%20%20%20%20%20%20%20%20%20%20add%28to,%20what%29%29%0A%20%20%20%20%0Atest%281,%202%29%0Atest%28%5B1,%202%5D,%20%5B3,%204%5D%29%0Atest%28%22hello%22,%20%22world%22%29%0Atest%28%281,%202%29,%20%283,%204%29%29&amp;cumulative=false&amp;curInstr=0&amp;heapPrimitives=nevernest&amp;mode=display&amp;origin=opt-frontend.js&amp;py=3&amp;rawInputLstJSON=%5B%5D&amp;textReferences=false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D4DFAB-C5F2-E8A7-488D-1B3363A8BAF2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952906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 are you learning this:</a:t>
            </a:r>
          </a:p>
          <a:p>
            <a:pPr marL="0" indent="0">
              <a:buNone/>
            </a:pPr>
            <a:r>
              <a:rPr lang="en-US" sz="3200" dirty="0"/>
              <a:t>This can cause unexpected errors. We want you to be aware of the potential dangers with mutable types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To be safe: Avoid modifying parameters directly </a:t>
            </a:r>
          </a:p>
          <a:p>
            <a:pPr lvl="1"/>
            <a:r>
              <a:rPr lang="en-US" sz="2800" dirty="0"/>
              <a:t>can copy/clone them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D4DFAB-C5F2-E8A7-488D-1B3363A8BAF2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6406964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Is a Date Mutable?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4573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Let’s find out if a date is mutable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Make a function in the </a:t>
            </a:r>
            <a:r>
              <a:rPr lang="en-US" sz="3200" dirty="0" err="1"/>
              <a:t>date_printing</a:t>
            </a:r>
            <a:r>
              <a:rPr lang="en-US" sz="3200" dirty="0"/>
              <a:t> module that takes in a date and modifies it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Then, run it from your main file!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CFE80-9633-2DD4-53A8-452FD5257A64}"/>
              </a:ext>
            </a:extLst>
          </p:cNvPr>
          <p:cNvSpPr txBox="1"/>
          <p:nvPr/>
        </p:nvSpPr>
        <p:spPr>
          <a:xfrm>
            <a:off x="7511845" y="1166842"/>
            <a:ext cx="4296696" cy="452431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what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0478640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Main File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41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Am I the Main 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You can run a python file by typing `python file.py` in a terminal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file.py in this case is called the “Main” file</a:t>
            </a:r>
          </a:p>
          <a:p>
            <a:pPr marL="0" indent="0">
              <a:buNone/>
            </a:pPr>
            <a:r>
              <a:rPr lang="en-US" sz="3200" dirty="0"/>
              <a:t>If __name__ is “__main__” that file is the main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1CDC7-FF2B-CBB1-5939-01A29B83C10A}"/>
              </a:ext>
            </a:extLst>
          </p:cNvPr>
          <p:cNvSpPr txBox="1"/>
          <p:nvPr/>
        </p:nvSpPr>
        <p:spPr>
          <a:xfrm>
            <a:off x="5132439" y="4826136"/>
            <a:ext cx="6331973" cy="830997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"This is the main module"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41200-314F-272F-3E30-B4482359F9DC}"/>
              </a:ext>
            </a:extLst>
          </p:cNvPr>
          <p:cNvSpPr txBox="1"/>
          <p:nvPr/>
        </p:nvSpPr>
        <p:spPr>
          <a:xfrm>
            <a:off x="838200" y="5070739"/>
            <a:ext cx="354417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__name__ is a special</a:t>
            </a:r>
            <a:br>
              <a:rPr lang="en-US" sz="2400" dirty="0"/>
            </a:br>
            <a:r>
              <a:rPr lang="en-US" sz="2400" dirty="0"/>
              <a:t>variable that already exists</a:t>
            </a:r>
            <a:br>
              <a:rPr lang="en-US" sz="2400" dirty="0"/>
            </a:br>
            <a:r>
              <a:rPr lang="en-US" sz="2400" dirty="0"/>
              <a:t>when you run a python file</a:t>
            </a:r>
          </a:p>
        </p:txBody>
      </p:sp>
    </p:spTree>
    <p:extLst>
      <p:ext uri="{BB962C8B-B14F-4D97-AF65-F5344CB8AC3E}">
        <p14:creationId xmlns:p14="http://schemas.microsoft.com/office/powerpoint/2010/main" val="25689453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Am I the Main 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36768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Why would we want this:</a:t>
            </a:r>
          </a:p>
          <a:p>
            <a:pPr>
              <a:buFontTx/>
              <a:buChar char="-"/>
            </a:pPr>
            <a:r>
              <a:rPr lang="en-US" sz="3200" dirty="0"/>
              <a:t>Print out information about the module</a:t>
            </a:r>
          </a:p>
          <a:p>
            <a:pPr>
              <a:buFontTx/>
              <a:buChar char="-"/>
            </a:pPr>
            <a:r>
              <a:rPr lang="en-US" sz="3200" dirty="0"/>
              <a:t>Run some tests to verify the module 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20C347-725F-4833-1E1E-676B4540DC71}"/>
              </a:ext>
            </a:extLst>
          </p:cNvPr>
          <p:cNvSpPr txBox="1"/>
          <p:nvPr/>
        </p:nvSpPr>
        <p:spPr>
          <a:xfrm>
            <a:off x="1810364" y="3634244"/>
            <a:ext cx="8571272" cy="2677656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"Running this module directly"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hour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"This code won't work until later"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"This code will work"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D99D57-A9D0-74E3-4C7A-CDA11800EDEA}"/>
              </a:ext>
            </a:extLst>
          </p:cNvPr>
          <p:cNvSpPr txBox="1"/>
          <p:nvPr/>
        </p:nvSpPr>
        <p:spPr>
          <a:xfrm>
            <a:off x="8564511" y="2524184"/>
            <a:ext cx="345849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The code Lets you know it  only works after 8am</a:t>
            </a:r>
          </a:p>
        </p:txBody>
      </p:sp>
    </p:spTree>
    <p:extLst>
      <p:ext uri="{BB962C8B-B14F-4D97-AF65-F5344CB8AC3E}">
        <p14:creationId xmlns:p14="http://schemas.microsoft.com/office/powerpoint/2010/main" val="1782544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02355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Add code to the </a:t>
            </a:r>
            <a:r>
              <a:rPr lang="en-US" sz="3200" dirty="0" err="1"/>
              <a:t>date_printing</a:t>
            </a:r>
            <a:r>
              <a:rPr lang="en-US" sz="3200" dirty="0"/>
              <a:t> file that:</a:t>
            </a:r>
          </a:p>
          <a:p>
            <a:pPr marL="514350" indent="-514350">
              <a:buAutoNum type="arabicPeriod"/>
            </a:pPr>
            <a:r>
              <a:rPr lang="en-US" sz="3200" dirty="0"/>
              <a:t>Checks if the </a:t>
            </a:r>
            <a:r>
              <a:rPr lang="en-US" sz="3200" dirty="0" err="1"/>
              <a:t>date_printing</a:t>
            </a:r>
            <a:r>
              <a:rPr lang="en-US" sz="3200" dirty="0"/>
              <a:t> file is the main file</a:t>
            </a:r>
          </a:p>
          <a:p>
            <a:pPr marL="514350" indent="-514350">
              <a:buAutoNum type="arabicPeriod"/>
            </a:pPr>
            <a:r>
              <a:rPr lang="en-US" sz="3200" dirty="0"/>
              <a:t>If it is, prints the current date in every format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44E07-4D57-00D3-5769-AE85ABB6D770}"/>
              </a:ext>
            </a:extLst>
          </p:cNvPr>
          <p:cNvSpPr txBox="1"/>
          <p:nvPr/>
        </p:nvSpPr>
        <p:spPr>
          <a:xfrm>
            <a:off x="3048000" y="4001294"/>
            <a:ext cx="6095999" cy="58477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4499427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</p:spTree>
    <p:extLst>
      <p:ext uri="{BB962C8B-B14F-4D97-AF65-F5344CB8AC3E}">
        <p14:creationId xmlns:p14="http://schemas.microsoft.com/office/powerpoint/2010/main" val="35919643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Modules</a:t>
            </a:r>
          </a:p>
          <a:p>
            <a:pPr lvl="1"/>
            <a:r>
              <a:rPr lang="en-US" dirty="0"/>
              <a:t>A way of organizing code into files</a:t>
            </a:r>
          </a:p>
          <a:p>
            <a:pPr lvl="1"/>
            <a:r>
              <a:rPr lang="en-US" dirty="0"/>
              <a:t>Can be imported from other files to use the functions/variables inside</a:t>
            </a:r>
          </a:p>
          <a:p>
            <a:r>
              <a:rPr lang="en-US" dirty="0"/>
              <a:t>File System</a:t>
            </a:r>
          </a:p>
          <a:p>
            <a:pPr lvl="1"/>
            <a:r>
              <a:rPr lang="en-US" dirty="0"/>
              <a:t>Files are stored in folders on your computer in a file system</a:t>
            </a:r>
          </a:p>
          <a:p>
            <a:pPr lvl="1"/>
            <a:r>
              <a:rPr lang="en-US" dirty="0"/>
              <a:t>Python needs to know where each module file is to import it</a:t>
            </a:r>
          </a:p>
          <a:p>
            <a:r>
              <a:rPr lang="en-US" dirty="0"/>
              <a:t>Mutability</a:t>
            </a:r>
          </a:p>
          <a:p>
            <a:pPr lvl="1"/>
            <a:r>
              <a:rPr lang="en-US" dirty="0"/>
              <a:t>Some data types, when modified in a function, change outside it</a:t>
            </a:r>
          </a:p>
          <a:p>
            <a:pPr lvl="1"/>
            <a:r>
              <a:rPr lang="en-US" dirty="0"/>
              <a:t>Mutable: </a:t>
            </a:r>
            <a:r>
              <a:rPr lang="en-US" dirty="0" err="1"/>
              <a:t>List,Dict</a:t>
            </a:r>
            <a:r>
              <a:rPr lang="en-US" dirty="0"/>
              <a:t>  Immutable: Int, Str, Bool, Float, Tuple, Set</a:t>
            </a:r>
          </a:p>
          <a:p>
            <a:r>
              <a:rPr lang="en-US" dirty="0"/>
              <a:t>Main File</a:t>
            </a:r>
          </a:p>
          <a:p>
            <a:pPr lvl="1"/>
            <a:r>
              <a:rPr lang="en-US" dirty="0"/>
              <a:t>Can be detected with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7EB6D-8E46-BBCA-E88C-5131221D8C37}"/>
              </a:ext>
            </a:extLst>
          </p:cNvPr>
          <p:cNvSpPr txBox="1"/>
          <p:nvPr/>
        </p:nvSpPr>
        <p:spPr>
          <a:xfrm>
            <a:off x="4385188" y="5715298"/>
            <a:ext cx="4650658" cy="461665"/>
          </a:xfrm>
          <a:prstGeom prst="rect">
            <a:avLst/>
          </a:prstGeom>
          <a:solidFill>
            <a:srgbClr val="E6E6E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265719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HW5 due April 12th (next Wednesday)</a:t>
            </a:r>
          </a:p>
          <a:p>
            <a:r>
              <a:rPr lang="en-US" dirty="0"/>
              <a:t>Participation 7 due Thursday</a:t>
            </a:r>
          </a:p>
          <a:p>
            <a:r>
              <a:rPr lang="en-US" dirty="0"/>
              <a:t>Quiz 8 due Thursday</a:t>
            </a:r>
          </a:p>
          <a:p>
            <a:r>
              <a:rPr lang="en-US" dirty="0"/>
              <a:t>Lab on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0084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896897" cy="4351338"/>
          </a:xfrm>
        </p:spPr>
        <p:txBody>
          <a:bodyPr>
            <a:noAutofit/>
          </a:bodyPr>
          <a:lstStyle/>
          <a:p>
            <a:r>
              <a:rPr lang="en-US" sz="2400" dirty="0"/>
              <a:t>Error Types</a:t>
            </a:r>
          </a:p>
          <a:p>
            <a:pPr lvl="1"/>
            <a:r>
              <a:rPr lang="en-US" dirty="0"/>
              <a:t>Syntax, Runtime, Logic</a:t>
            </a:r>
          </a:p>
          <a:p>
            <a:r>
              <a:rPr lang="en-US" sz="2400" dirty="0"/>
              <a:t>Try/Except</a:t>
            </a:r>
          </a:p>
          <a:p>
            <a:pPr lvl="1"/>
            <a:r>
              <a:rPr lang="en-US" dirty="0"/>
              <a:t>A Way to stop errors from stopping your code</a:t>
            </a:r>
          </a:p>
          <a:p>
            <a:r>
              <a:rPr lang="en-US" sz="2400" dirty="0"/>
              <a:t>Built-in Modules</a:t>
            </a:r>
          </a:p>
          <a:p>
            <a:pPr lvl="1"/>
            <a:r>
              <a:rPr lang="en-US" dirty="0"/>
              <a:t>Code written by others that you can use</a:t>
            </a:r>
          </a:p>
          <a:p>
            <a:r>
              <a:rPr lang="en-US" sz="2400" dirty="0"/>
              <a:t>Documentation</a:t>
            </a:r>
          </a:p>
          <a:p>
            <a:pPr lvl="1"/>
            <a:r>
              <a:rPr lang="en-US" dirty="0"/>
              <a:t>How to google things to find answers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284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Sometimes, we end up with too much code.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If we store it all in one place, it’s hard to find things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So, we need to organize it!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0911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383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organize code with functions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Benefits:</a:t>
            </a:r>
          </a:p>
          <a:p>
            <a:pPr>
              <a:buFontTx/>
              <a:buChar char="-"/>
            </a:pPr>
            <a:r>
              <a:rPr lang="en-US" sz="3200" dirty="0"/>
              <a:t>Prevents repeated code</a:t>
            </a:r>
          </a:p>
          <a:p>
            <a:pPr>
              <a:buFontTx/>
              <a:buChar char="-"/>
            </a:pPr>
            <a:r>
              <a:rPr lang="en-US" sz="3200" dirty="0"/>
              <a:t>Function names let us know what’s happening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42CFD-B0B2-BB26-6530-A4D250294BF8}"/>
              </a:ext>
            </a:extLst>
          </p:cNvPr>
          <p:cNvSpPr txBox="1"/>
          <p:nvPr/>
        </p:nvSpPr>
        <p:spPr>
          <a:xfrm>
            <a:off x="5781368" y="1351507"/>
            <a:ext cx="6077339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get_date_nice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strftime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"%B"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endParaRPr lang="en-US" sz="2400" b="0" dirty="0">
              <a:solidFill>
                <a:srgbClr val="A3151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get_date_nice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4425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383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if we have too much code, even with functions?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Is there another way to organize code?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Yes, Modules!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42CFD-B0B2-BB26-6530-A4D250294BF8}"/>
              </a:ext>
            </a:extLst>
          </p:cNvPr>
          <p:cNvSpPr txBox="1"/>
          <p:nvPr/>
        </p:nvSpPr>
        <p:spPr>
          <a:xfrm>
            <a:off x="5781368" y="1351507"/>
            <a:ext cx="6077339" cy="4154984"/>
          </a:xfrm>
          <a:prstGeom prst="rect">
            <a:avLst/>
          </a:prstGeom>
          <a:solidFill>
            <a:srgbClr val="E6E6E6"/>
          </a:solidFill>
        </p:spPr>
        <p:txBody>
          <a:bodyPr wrap="square" rtlCol="0" anchor="ctr">
            <a:spAutoFit/>
          </a:bodyPr>
          <a:lstStyle/>
          <a:p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get_date_nice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strftime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"%B"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day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endParaRPr lang="en-US" sz="2400" b="0" dirty="0">
              <a:solidFill>
                <a:srgbClr val="A3151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get_date_nice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today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nice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4493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212</TotalTime>
  <Words>2388</Words>
  <Application>Microsoft Office PowerPoint</Application>
  <PresentationFormat>Widescreen</PresentationFormat>
  <Paragraphs>365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Office Theme</vt:lpstr>
      <vt:lpstr>Modules and Mutation</vt:lpstr>
      <vt:lpstr>Announcement Slide</vt:lpstr>
      <vt:lpstr>Learning Goals Slide</vt:lpstr>
      <vt:lpstr>Recap</vt:lpstr>
      <vt:lpstr>Recap</vt:lpstr>
      <vt:lpstr>Problem</vt:lpstr>
      <vt:lpstr>Problem</vt:lpstr>
      <vt:lpstr>Problem</vt:lpstr>
      <vt:lpstr>Problem</vt:lpstr>
      <vt:lpstr>Making a Module</vt:lpstr>
      <vt:lpstr>Modules</vt:lpstr>
      <vt:lpstr>Modules</vt:lpstr>
      <vt:lpstr>Modules</vt:lpstr>
      <vt:lpstr>Modules</vt:lpstr>
      <vt:lpstr>Modules</vt:lpstr>
      <vt:lpstr>Activity</vt:lpstr>
      <vt:lpstr>File System</vt:lpstr>
      <vt:lpstr>File System</vt:lpstr>
      <vt:lpstr>File System</vt:lpstr>
      <vt:lpstr>File System</vt:lpstr>
      <vt:lpstr>File System</vt:lpstr>
      <vt:lpstr>File System</vt:lpstr>
      <vt:lpstr>File System</vt:lpstr>
      <vt:lpstr>Activity</vt:lpstr>
      <vt:lpstr>Importing</vt:lpstr>
      <vt:lpstr>Importing</vt:lpstr>
      <vt:lpstr>Importing</vt:lpstr>
      <vt:lpstr>Importing</vt:lpstr>
      <vt:lpstr>Importing</vt:lpstr>
      <vt:lpstr>Importing</vt:lpstr>
      <vt:lpstr>Importing</vt:lpstr>
      <vt:lpstr>Mutability</vt:lpstr>
      <vt:lpstr>Mutability</vt:lpstr>
      <vt:lpstr>Mutability</vt:lpstr>
      <vt:lpstr>Mutability</vt:lpstr>
      <vt:lpstr>Mutability</vt:lpstr>
      <vt:lpstr>Mutability</vt:lpstr>
      <vt:lpstr>Is a Date Mutable?</vt:lpstr>
      <vt:lpstr>Main File</vt:lpstr>
      <vt:lpstr>Am I the Main File?</vt:lpstr>
      <vt:lpstr>Am I the Main File?</vt:lpstr>
      <vt:lpstr>Activity</vt:lpstr>
      <vt:lpstr>Recap + Closing</vt:lpstr>
      <vt:lpstr>What did we learn?</vt:lpstr>
      <vt:lpstr>Announcement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Modules and Mutation</dc:title>
  <dc:creator>kobi</dc:creator>
  <cp:lastModifiedBy>kobi</cp:lastModifiedBy>
  <cp:revision>2</cp:revision>
  <dcterms:created xsi:type="dcterms:W3CDTF">2023-04-05T04:34:24Z</dcterms:created>
  <dcterms:modified xsi:type="dcterms:W3CDTF">2023-04-05T08:07:18Z</dcterms:modified>
</cp:coreProperties>
</file>

<file path=docProps/thumbnail.jpeg>
</file>